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56" r:id="rId3"/>
    <p:sldId id="257"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69" d="100"/>
          <a:sy n="69" d="100"/>
        </p:scale>
        <p:origin x="-696"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3992614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477749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167050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7E2675-286D-439F-99AE-B80FEC77860F}"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1072568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7E2675-286D-439F-99AE-B80FEC77860F}"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1991584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1667736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37858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374080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67E2675-286D-439F-99AE-B80FEC77860F}"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1531624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67E2675-286D-439F-99AE-B80FEC77860F}"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1896235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964929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 xmlns:p14="http://schemas.microsoft.com/office/powerpoint/2010/main" val="1046239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3012555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1999137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2773769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258192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7E2675-286D-439F-99AE-B80FEC77860F}"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23044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67E2675-286D-439F-99AE-B80FEC77860F}" type="datetimeFigureOut">
              <a:rPr lang="en-US" smtClean="0"/>
              <a:pPr/>
              <a:t>7/17/2022</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E2569CF-9B53-4B8D-AE88-ECFADD8FEFC5}" type="slidenum">
              <a:rPr lang="en-US" smtClean="0"/>
              <a:pPr/>
              <a:t>‹#›</a:t>
            </a:fld>
            <a:endParaRPr lang="en-US"/>
          </a:p>
        </p:txBody>
      </p:sp>
    </p:spTree>
    <p:extLst>
      <p:ext uri="{BB962C8B-B14F-4D97-AF65-F5344CB8AC3E}">
        <p14:creationId xmlns="" xmlns:p14="http://schemas.microsoft.com/office/powerpoint/2010/main" val="388597143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1267691"/>
          </a:xfrm>
        </p:spPr>
        <p:txBody>
          <a:bodyPr/>
          <a:lstStyle/>
          <a:p>
            <a:r>
              <a:rPr lang="en-US" dirty="0" smtClean="0">
                <a:solidFill>
                  <a:schemeClr val="bg1"/>
                </a:solidFill>
              </a:rPr>
              <a:t>C PROGRAMMING</a:t>
            </a:r>
            <a:endParaRPr lang="en-US" dirty="0">
              <a:solidFill>
                <a:schemeClr val="bg1"/>
              </a:solidFill>
            </a:endParaRPr>
          </a:p>
        </p:txBody>
      </p:sp>
      <p:sp>
        <p:nvSpPr>
          <p:cNvPr id="3" name="Subtitle 2"/>
          <p:cNvSpPr>
            <a:spLocks noGrp="1"/>
          </p:cNvSpPr>
          <p:nvPr>
            <p:ph type="subTitle" idx="1"/>
          </p:nvPr>
        </p:nvSpPr>
        <p:spPr/>
        <p:txBody>
          <a:bodyPr>
            <a:normAutofit/>
          </a:bodyPr>
          <a:lstStyle/>
          <a:p>
            <a:pPr algn="ctr"/>
            <a:r>
              <a:rPr lang="en-US" sz="4000" b="1" dirty="0" smtClean="0">
                <a:solidFill>
                  <a:schemeClr val="bg1"/>
                </a:solidFill>
              </a:rPr>
              <a:t>FUNCTIONS</a:t>
            </a:r>
            <a:endParaRPr lang="en-US" sz="40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494212"/>
            <a:ext cx="8825658" cy="1830977"/>
          </a:xfrm>
        </p:spPr>
        <p:txBody>
          <a:bodyPr/>
          <a:lstStyle/>
          <a:p>
            <a:r>
              <a:rPr lang="en-US" sz="6600" b="1" dirty="0" smtClean="0">
                <a:solidFill>
                  <a:schemeClr val="accent3"/>
                </a:solidFill>
                <a:effectLst>
                  <a:outerShdw blurRad="38100" dist="38100" dir="2700000" algn="tl">
                    <a:srgbClr val="000000">
                      <a:alpha val="43137"/>
                    </a:srgbClr>
                  </a:outerShdw>
                </a:effectLst>
              </a:rPr>
              <a:t>FUNCTIONS</a:t>
            </a:r>
            <a:r>
              <a:rPr lang="en-US" sz="4800" b="1" dirty="0" smtClean="0">
                <a:solidFill>
                  <a:schemeClr val="accent3"/>
                </a:solidFill>
                <a:effectLst>
                  <a:outerShdw blurRad="38100" dist="38100" dir="2700000" algn="tl">
                    <a:srgbClr val="000000">
                      <a:alpha val="43137"/>
                    </a:srgbClr>
                  </a:outerShdw>
                </a:effectLst>
              </a:rPr>
              <a:t> </a:t>
            </a:r>
            <a:r>
              <a:rPr lang="en-US" sz="4800" b="1" dirty="0" smtClean="0">
                <a:effectLst>
                  <a:outerShdw blurRad="38100" dist="38100" dir="2700000" algn="tl">
                    <a:srgbClr val="000000">
                      <a:alpha val="43137"/>
                    </a:srgbClr>
                  </a:outerShdw>
                </a:effectLst>
              </a:rPr>
              <a:t/>
            </a:r>
            <a:br>
              <a:rPr lang="en-US" sz="4800" b="1" dirty="0" smtClean="0">
                <a:effectLst>
                  <a:outerShdw blurRad="38100" dist="38100" dir="2700000" algn="tl">
                    <a:srgbClr val="000000">
                      <a:alpha val="43137"/>
                    </a:srgbClr>
                  </a:outerShdw>
                </a:effectLst>
              </a:rPr>
            </a:br>
            <a:r>
              <a:rPr lang="en-US" sz="4800" b="1" dirty="0" smtClean="0">
                <a:effectLst>
                  <a:outerShdw blurRad="38100" dist="38100" dir="2700000" algn="tl">
                    <a:srgbClr val="000000">
                      <a:alpha val="43137"/>
                    </a:srgbClr>
                  </a:outerShdw>
                </a:effectLst>
              </a:rPr>
              <a:t>								</a:t>
            </a:r>
            <a:r>
              <a:rPr lang="en-US" sz="4800" b="1" dirty="0" smtClean="0">
                <a:solidFill>
                  <a:srgbClr val="FF66CC"/>
                </a:solidFill>
                <a:effectLst>
                  <a:outerShdw blurRad="38100" dist="38100" dir="2700000" algn="tl">
                    <a:srgbClr val="000000">
                      <a:alpha val="43137"/>
                    </a:srgbClr>
                  </a:outerShdw>
                </a:effectLst>
              </a:rPr>
              <a:t>IN C LANGUAGE</a:t>
            </a:r>
            <a:endParaRPr lang="en-US" sz="4800" b="1" dirty="0">
              <a:solidFill>
                <a:srgbClr val="FF66CC"/>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154954" y="2687322"/>
            <a:ext cx="10092165" cy="3778791"/>
          </a:xfrm>
        </p:spPr>
        <p:txBody>
          <a:bodyPr>
            <a:noAutofit/>
          </a:bodyPr>
          <a:lstStyle/>
          <a:p>
            <a:pPr>
              <a:buFont typeface="Arial" pitchFamily="34" charset="0"/>
              <a:buChar char="•"/>
            </a:pPr>
            <a:r>
              <a:rPr lang="en-US" dirty="0">
                <a:effectLst>
                  <a:outerShdw blurRad="38100" dist="38100" dir="2700000" algn="tl">
                    <a:srgbClr val="000000">
                      <a:alpha val="43137"/>
                    </a:srgbClr>
                  </a:outerShdw>
                </a:effectLst>
              </a:rPr>
              <a:t>In c, we can divide a large program into the basic building blocks known as function. </a:t>
            </a:r>
            <a:endParaRPr lang="en-US" dirty="0" smtClean="0">
              <a:effectLst>
                <a:outerShdw blurRad="38100" dist="38100" dir="2700000" algn="tl">
                  <a:srgbClr val="000000">
                    <a:alpha val="43137"/>
                  </a:srgbClr>
                </a:outerShdw>
              </a:effectLst>
            </a:endParaRPr>
          </a:p>
          <a:p>
            <a:pPr>
              <a:buFont typeface="Arial" pitchFamily="34" charset="0"/>
              <a:buChar char="•"/>
            </a:pPr>
            <a:r>
              <a:rPr lang="en-US" dirty="0" smtClean="0">
                <a:effectLst>
                  <a:outerShdw blurRad="38100" dist="38100" dir="2700000" algn="tl">
                    <a:srgbClr val="000000">
                      <a:alpha val="43137"/>
                    </a:srgbClr>
                  </a:outerShdw>
                </a:effectLst>
              </a:rPr>
              <a:t>The </a:t>
            </a:r>
            <a:r>
              <a:rPr lang="en-US" dirty="0">
                <a:effectLst>
                  <a:outerShdw blurRad="38100" dist="38100" dir="2700000" algn="tl">
                    <a:srgbClr val="000000">
                      <a:alpha val="43137"/>
                    </a:srgbClr>
                  </a:outerShdw>
                </a:effectLst>
              </a:rPr>
              <a:t>function contains the set of programming statements enclosed by </a:t>
            </a:r>
            <a:r>
              <a:rPr lang="en-US" dirty="0" smtClean="0">
                <a:effectLst>
                  <a:outerShdw blurRad="38100" dist="38100" dir="2700000" algn="tl">
                    <a:srgbClr val="000000">
                      <a:alpha val="43137"/>
                    </a:srgbClr>
                  </a:outerShdw>
                </a:effectLst>
              </a:rPr>
              <a:t>{}.</a:t>
            </a:r>
          </a:p>
          <a:p>
            <a:pPr>
              <a:buFont typeface="Arial" pitchFamily="34" charset="0"/>
              <a:buChar char="•"/>
            </a:pP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A function can be called multiple times to provide reusability and modularity to the C program</a:t>
            </a:r>
            <a:r>
              <a:rPr lang="en-US" dirty="0" smtClean="0">
                <a:effectLst>
                  <a:outerShdw blurRad="38100" dist="38100" dir="2700000" algn="tl">
                    <a:srgbClr val="000000">
                      <a:alpha val="43137"/>
                    </a:srgbClr>
                  </a:outerShdw>
                </a:effectLst>
              </a:rPr>
              <a:t>.</a:t>
            </a:r>
          </a:p>
          <a:p>
            <a:pPr>
              <a:buFont typeface="Arial" pitchFamily="34" charset="0"/>
              <a:buChar char="•"/>
            </a:pP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In other words, we can say that the collection of functions creates a program. The function is also known as </a:t>
            </a:r>
            <a:r>
              <a:rPr lang="en-US" i="1" dirty="0" smtClean="0">
                <a:effectLst>
                  <a:outerShdw blurRad="38100" dist="38100" dir="2700000" algn="tl">
                    <a:srgbClr val="000000">
                      <a:alpha val="43137"/>
                    </a:srgbClr>
                  </a:outerShdw>
                </a:effectLst>
              </a:rPr>
              <a:t>procedure or</a:t>
            </a:r>
            <a:r>
              <a:rPr lang="en-US" dirty="0">
                <a:effectLst>
                  <a:outerShdw blurRad="38100" dist="38100" dir="2700000" algn="tl">
                    <a:srgbClr val="000000">
                      <a:alpha val="43137"/>
                    </a:srgbClr>
                  </a:outerShdw>
                </a:effectLst>
              </a:rPr>
              <a:t> </a:t>
            </a:r>
            <a:r>
              <a:rPr lang="en-US" i="1" dirty="0" smtClean="0">
                <a:effectLst>
                  <a:outerShdw blurRad="38100" dist="38100" dir="2700000" algn="tl">
                    <a:srgbClr val="000000">
                      <a:alpha val="43137"/>
                    </a:srgbClr>
                  </a:outerShdw>
                </a:effectLst>
              </a:rPr>
              <a:t>subroutine in</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other programming languages.</a:t>
            </a:r>
          </a:p>
        </p:txBody>
      </p:sp>
    </p:spTree>
    <p:extLst>
      <p:ext uri="{BB962C8B-B14F-4D97-AF65-F5344CB8AC3E}">
        <p14:creationId xmlns="" xmlns:p14="http://schemas.microsoft.com/office/powerpoint/2010/main" val="930075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23385"/>
          </a:xfrm>
        </p:spPr>
        <p:txBody>
          <a:bodyPr/>
          <a:lstStyle/>
          <a:p>
            <a:r>
              <a:rPr lang="en-US" sz="4400" b="1" dirty="0" smtClean="0">
                <a:solidFill>
                  <a:schemeClr val="accent3"/>
                </a:solidFill>
                <a:effectLst>
                  <a:outerShdw blurRad="38100" dist="38100" dir="2700000" algn="tl">
                    <a:srgbClr val="000000">
                      <a:alpha val="43137"/>
                    </a:srgbClr>
                  </a:outerShdw>
                </a:effectLst>
              </a:rPr>
              <a:t>ADVANTAGE OF FUNCTIONS IN C</a:t>
            </a:r>
            <a:endParaRPr lang="en-US" sz="4400" b="1" dirty="0">
              <a:solidFill>
                <a:schemeClr val="accent3"/>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104293" y="1739409"/>
            <a:ext cx="8946541" cy="4195481"/>
          </a:xfrm>
        </p:spPr>
        <p:txBody>
          <a:bodyPr>
            <a:normAutofit/>
          </a:bodyPr>
          <a:lstStyle/>
          <a:p>
            <a:r>
              <a:rPr lang="en-US" sz="2500" dirty="0">
                <a:effectLst>
                  <a:outerShdw blurRad="38100" dist="38100" dir="2700000" algn="tl">
                    <a:srgbClr val="000000">
                      <a:alpha val="43137"/>
                    </a:srgbClr>
                  </a:outerShdw>
                </a:effectLst>
              </a:rPr>
              <a:t>By using functions, we can avoid rewriting same logic/code again and again in a program.</a:t>
            </a:r>
          </a:p>
          <a:p>
            <a:r>
              <a:rPr lang="en-US" sz="2500" dirty="0">
                <a:effectLst>
                  <a:outerShdw blurRad="38100" dist="38100" dir="2700000" algn="tl">
                    <a:srgbClr val="000000">
                      <a:alpha val="43137"/>
                    </a:srgbClr>
                  </a:outerShdw>
                </a:effectLst>
              </a:rPr>
              <a:t>We can call C functions any number of times in a program and from any place in a program.</a:t>
            </a:r>
          </a:p>
          <a:p>
            <a:r>
              <a:rPr lang="en-US" sz="2500" dirty="0">
                <a:effectLst>
                  <a:outerShdw blurRad="38100" dist="38100" dir="2700000" algn="tl">
                    <a:srgbClr val="000000">
                      <a:alpha val="43137"/>
                    </a:srgbClr>
                  </a:outerShdw>
                </a:effectLst>
              </a:rPr>
              <a:t>We can track a large C program easily when it is divided into multiple functions.</a:t>
            </a:r>
          </a:p>
          <a:p>
            <a:r>
              <a:rPr lang="en-US" sz="2500" dirty="0">
                <a:effectLst>
                  <a:outerShdw blurRad="38100" dist="38100" dir="2700000" algn="tl">
                    <a:srgbClr val="000000">
                      <a:alpha val="43137"/>
                    </a:srgbClr>
                  </a:outerShdw>
                </a:effectLst>
              </a:rPr>
              <a:t>Reusability is the main achievement of C functions.</a:t>
            </a:r>
          </a:p>
          <a:p>
            <a:r>
              <a:rPr lang="en-US" sz="2500" dirty="0">
                <a:effectLst>
                  <a:outerShdw blurRad="38100" dist="38100" dir="2700000" algn="tl">
                    <a:srgbClr val="000000">
                      <a:alpha val="43137"/>
                    </a:srgbClr>
                  </a:outerShdw>
                </a:effectLst>
              </a:rPr>
              <a:t>However, Function calling is always a overhead in a C program</a:t>
            </a:r>
            <a:r>
              <a:rPr lang="en-US" sz="2500" dirty="0" smtClean="0">
                <a:effectLst>
                  <a:outerShdw blurRad="38100" dist="38100" dir="2700000" algn="tl">
                    <a:srgbClr val="000000">
                      <a:alpha val="43137"/>
                    </a:srgbClr>
                  </a:outerShdw>
                </a:effectLst>
              </a:rPr>
              <a:t>.</a:t>
            </a:r>
            <a:endParaRPr lang="en-US" sz="2500"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442466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accent3"/>
                </a:solidFill>
                <a:effectLst>
                  <a:outerShdw blurRad="38100" dist="38100" dir="2700000" algn="tl">
                    <a:srgbClr val="000000">
                      <a:alpha val="43137"/>
                    </a:srgbClr>
                  </a:outerShdw>
                </a:effectLst>
              </a:rPr>
              <a:t>FUNCTION ASPECTS</a:t>
            </a:r>
            <a:endParaRPr lang="en-US" sz="4400" b="1" dirty="0">
              <a:solidFill>
                <a:schemeClr val="accent3"/>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sz="2500" b="1" dirty="0">
                <a:solidFill>
                  <a:schemeClr val="accent3"/>
                </a:solidFill>
                <a:effectLst>
                  <a:outerShdw blurRad="38100" dist="38100" dir="2700000" algn="tl">
                    <a:srgbClr val="000000">
                      <a:alpha val="43137"/>
                    </a:srgbClr>
                  </a:outerShdw>
                </a:effectLst>
              </a:rPr>
              <a:t>Function declaration</a:t>
            </a:r>
            <a:r>
              <a:rPr lang="en-US" sz="2500" dirty="0">
                <a:effectLst>
                  <a:outerShdw blurRad="38100" dist="38100" dir="2700000" algn="tl">
                    <a:srgbClr val="000000">
                      <a:alpha val="43137"/>
                    </a:srgbClr>
                  </a:outerShdw>
                </a:effectLst>
              </a:rPr>
              <a:t> A function must be declared globally in a c program to tell the compiler about the function name, function parameters, and return type</a:t>
            </a:r>
            <a:r>
              <a:rPr lang="en-US" sz="2500" dirty="0" smtClean="0">
                <a:effectLst>
                  <a:outerShdw blurRad="38100" dist="38100" dir="2700000" algn="tl">
                    <a:srgbClr val="000000">
                      <a:alpha val="43137"/>
                    </a:srgbClr>
                  </a:outerShdw>
                </a:effectLst>
              </a:rPr>
              <a:t>.</a:t>
            </a:r>
          </a:p>
          <a:p>
            <a:endParaRPr lang="en-US" sz="2500" dirty="0">
              <a:effectLst>
                <a:outerShdw blurRad="38100" dist="38100" dir="2700000" algn="tl">
                  <a:srgbClr val="000000">
                    <a:alpha val="43137"/>
                  </a:srgbClr>
                </a:outerShdw>
              </a:effectLst>
            </a:endParaRPr>
          </a:p>
          <a:p>
            <a:r>
              <a:rPr lang="en-US" sz="2500" b="1" dirty="0" smtClean="0">
                <a:solidFill>
                  <a:schemeClr val="accent3"/>
                </a:solidFill>
                <a:effectLst>
                  <a:outerShdw blurRad="38100" dist="38100" dir="2700000" algn="tl">
                    <a:srgbClr val="000000">
                      <a:alpha val="43137"/>
                    </a:srgbClr>
                  </a:outerShdw>
                </a:effectLst>
              </a:rPr>
              <a:t>Function </a:t>
            </a:r>
            <a:r>
              <a:rPr lang="en-US" sz="2500" b="1" dirty="0">
                <a:solidFill>
                  <a:schemeClr val="accent3"/>
                </a:solidFill>
                <a:effectLst>
                  <a:outerShdw blurRad="38100" dist="38100" dir="2700000" algn="tl">
                    <a:srgbClr val="000000">
                      <a:alpha val="43137"/>
                    </a:srgbClr>
                  </a:outerShdw>
                </a:effectLst>
              </a:rPr>
              <a:t>call</a:t>
            </a:r>
            <a:r>
              <a:rPr lang="en-US" sz="2500" dirty="0">
                <a:effectLst>
                  <a:outerShdw blurRad="38100" dist="38100" dir="2700000" algn="tl">
                    <a:srgbClr val="000000">
                      <a:alpha val="43137"/>
                    </a:srgbClr>
                  </a:outerShdw>
                </a:effectLst>
              </a:rPr>
              <a:t> Function can be called from anywhere in the program. The parameter list must not differ in function calling and function declaration. We must pass the same number of functions as it is declared in the function declaration</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220096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accent3"/>
                </a:solidFill>
                <a:effectLst>
                  <a:outerShdw blurRad="38100" dist="38100" dir="2700000" algn="tl">
                    <a:srgbClr val="000000">
                      <a:alpha val="43137"/>
                    </a:srgbClr>
                  </a:outerShdw>
                </a:effectLst>
              </a:rPr>
              <a:t>FUNCTION ASPECTS</a:t>
            </a:r>
            <a:endParaRPr lang="en-US" sz="4400" dirty="0"/>
          </a:p>
        </p:txBody>
      </p:sp>
      <p:sp>
        <p:nvSpPr>
          <p:cNvPr id="3" name="Content Placeholder 2"/>
          <p:cNvSpPr>
            <a:spLocks noGrp="1"/>
          </p:cNvSpPr>
          <p:nvPr>
            <p:ph idx="1"/>
          </p:nvPr>
        </p:nvSpPr>
        <p:spPr/>
        <p:txBody>
          <a:bodyPr>
            <a:normAutofit/>
          </a:bodyPr>
          <a:lstStyle/>
          <a:p>
            <a:r>
              <a:rPr lang="en-US" sz="2500" b="1" dirty="0">
                <a:solidFill>
                  <a:schemeClr val="accent3"/>
                </a:solidFill>
                <a:effectLst>
                  <a:outerShdw blurRad="38100" dist="38100" dir="2700000" algn="tl">
                    <a:srgbClr val="000000">
                      <a:alpha val="43137"/>
                    </a:srgbClr>
                  </a:outerShdw>
                </a:effectLst>
              </a:rPr>
              <a:t>Function definition</a:t>
            </a:r>
            <a:r>
              <a:rPr lang="en-US" sz="2500" dirty="0">
                <a:effectLst>
                  <a:outerShdw blurRad="38100" dist="38100" dir="2700000" algn="tl">
                    <a:srgbClr val="000000">
                      <a:alpha val="43137"/>
                    </a:srgbClr>
                  </a:outerShdw>
                </a:effectLst>
              </a:rPr>
              <a:t> It contains the actual statements which are to be executed. It is the most important aspect to which the control comes when the function is called. Here, we must notice that only one value can be returned from the function</a:t>
            </a:r>
            <a:r>
              <a:rPr lang="en-US" sz="2500" dirty="0" smtClean="0">
                <a:effectLst>
                  <a:outerShdw blurRad="38100" dist="38100" dir="2700000" algn="tl">
                    <a:srgbClr val="000000">
                      <a:alpha val="43137"/>
                    </a:srgbClr>
                  </a:outerShdw>
                </a:effectLst>
              </a:rPr>
              <a:t>.</a:t>
            </a:r>
            <a:endParaRPr lang="en-US" sz="2500"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19150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accent3"/>
                </a:solidFill>
                <a:effectLst>
                  <a:outerShdw blurRad="38100" dist="38100" dir="2700000" algn="tl">
                    <a:srgbClr val="000000">
                      <a:alpha val="43137"/>
                    </a:srgbClr>
                  </a:outerShdw>
                </a:effectLst>
              </a:rPr>
              <a:t>SYNTAX</a:t>
            </a:r>
            <a:endParaRPr lang="en-US" sz="4400" b="1" dirty="0">
              <a:solidFill>
                <a:schemeClr val="accent3"/>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704604" y="2233749"/>
            <a:ext cx="9346230" cy="2377439"/>
          </a:xfrm>
        </p:spPr>
      </p:pic>
    </p:spTree>
    <p:extLst>
      <p:ext uri="{BB962C8B-B14F-4D97-AF65-F5344CB8AC3E}">
        <p14:creationId xmlns="" xmlns:p14="http://schemas.microsoft.com/office/powerpoint/2010/main" val="661932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accent3"/>
                </a:solidFill>
                <a:effectLst>
                  <a:outerShdw blurRad="38100" dist="38100" dir="2700000" algn="tl">
                    <a:srgbClr val="000000">
                      <a:alpha val="43137"/>
                    </a:srgbClr>
                  </a:outerShdw>
                </a:effectLst>
              </a:rPr>
              <a:t>TYPES OF FUNCTION</a:t>
            </a:r>
            <a:endParaRPr lang="en-US" sz="4400" b="1" dirty="0">
              <a:solidFill>
                <a:schemeClr val="accent3"/>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None/>
            </a:pPr>
            <a:r>
              <a:rPr lang="en-US" sz="2500" dirty="0">
                <a:effectLst>
                  <a:outerShdw blurRad="38100" dist="38100" dir="2700000" algn="tl">
                    <a:srgbClr val="000000">
                      <a:alpha val="43137"/>
                    </a:srgbClr>
                  </a:outerShdw>
                </a:effectLst>
              </a:rPr>
              <a:t>There are two types of functions in C programming:</a:t>
            </a:r>
          </a:p>
          <a:p>
            <a:r>
              <a:rPr lang="en-US" sz="2500" b="1" dirty="0">
                <a:solidFill>
                  <a:schemeClr val="accent3"/>
                </a:solidFill>
                <a:effectLst>
                  <a:outerShdw blurRad="38100" dist="38100" dir="2700000" algn="tl">
                    <a:srgbClr val="000000">
                      <a:alpha val="43137"/>
                    </a:srgbClr>
                  </a:outerShdw>
                </a:effectLst>
              </a:rPr>
              <a:t>Library Functions</a:t>
            </a:r>
            <a:r>
              <a:rPr lang="en-US" sz="2500" dirty="0">
                <a:solidFill>
                  <a:schemeClr val="accent3"/>
                </a:solidFill>
                <a:effectLst>
                  <a:outerShdw blurRad="38100" dist="38100" dir="2700000" algn="tl">
                    <a:srgbClr val="000000">
                      <a:alpha val="43137"/>
                    </a:srgbClr>
                  </a:outerShdw>
                </a:effectLst>
              </a:rPr>
              <a:t>: </a:t>
            </a:r>
            <a:r>
              <a:rPr lang="en-US" sz="2500" dirty="0">
                <a:effectLst>
                  <a:outerShdw blurRad="38100" dist="38100" dir="2700000" algn="tl">
                    <a:srgbClr val="000000">
                      <a:alpha val="43137"/>
                    </a:srgbClr>
                  </a:outerShdw>
                </a:effectLst>
              </a:rPr>
              <a:t>are the functions which are declared in the C header files such as scanf(), printf(), gets(), puts(), ceil(), floor() etc.</a:t>
            </a:r>
          </a:p>
          <a:p>
            <a:r>
              <a:rPr lang="en-US" sz="2500" b="1" dirty="0">
                <a:solidFill>
                  <a:schemeClr val="accent3"/>
                </a:solidFill>
                <a:effectLst>
                  <a:outerShdw blurRad="38100" dist="38100" dir="2700000" algn="tl">
                    <a:srgbClr val="000000">
                      <a:alpha val="43137"/>
                    </a:srgbClr>
                  </a:outerShdw>
                </a:effectLst>
              </a:rPr>
              <a:t>User-defined functions</a:t>
            </a:r>
            <a:r>
              <a:rPr lang="en-US" sz="2500" dirty="0">
                <a:solidFill>
                  <a:schemeClr val="accent3"/>
                </a:solidFill>
                <a:effectLst>
                  <a:outerShdw blurRad="38100" dist="38100" dir="2700000" algn="tl">
                    <a:srgbClr val="000000">
                      <a:alpha val="43137"/>
                    </a:srgbClr>
                  </a:outerShdw>
                </a:effectLst>
              </a:rPr>
              <a:t>: </a:t>
            </a:r>
            <a:r>
              <a:rPr lang="en-US" sz="2500" dirty="0">
                <a:effectLst>
                  <a:outerShdw blurRad="38100" dist="38100" dir="2700000" algn="tl">
                    <a:srgbClr val="000000">
                      <a:alpha val="43137"/>
                    </a:srgbClr>
                  </a:outerShdw>
                </a:effectLst>
              </a:rPr>
              <a:t>are the functions which are created by the C programmer, so that he/she can use it many times. It reduces the complexity of a big program and optimizes the code.</a:t>
            </a:r>
          </a:p>
          <a:p>
            <a:endParaRPr lang="en-US"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2973353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16</TotalTime>
  <Words>242</Words>
  <Application>Microsoft Office PowerPoint</Application>
  <PresentationFormat>Custom</PresentationFormat>
  <Paragraphs>24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Ion</vt:lpstr>
      <vt:lpstr>C PROGRAMMING</vt:lpstr>
      <vt:lpstr>FUNCTIONS          IN C LANGUAGE</vt:lpstr>
      <vt:lpstr>ADVANTAGE OF FUNCTIONS IN C</vt:lpstr>
      <vt:lpstr>FUNCTION ASPECTS</vt:lpstr>
      <vt:lpstr>FUNCTION ASPECTS</vt:lpstr>
      <vt:lpstr>SYNTAX</vt:lpstr>
      <vt:lpstr>TYPES OF FUNCTION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FUNCTIONS          IN C LANGUAGE</dc:title>
  <dc:creator>Melito</dc:creator>
  <cp:lastModifiedBy>Dell</cp:lastModifiedBy>
  <cp:revision>4</cp:revision>
  <dcterms:created xsi:type="dcterms:W3CDTF">2022-07-15T16:21:00Z</dcterms:created>
  <dcterms:modified xsi:type="dcterms:W3CDTF">2022-07-17T10:02:07Z</dcterms:modified>
</cp:coreProperties>
</file>